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62" r:id="rId3"/>
    <p:sldId id="263" r:id="rId4"/>
    <p:sldId id="276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</c:dPt>
          <c:cat>
            <c:strRef>
              <c:f>Sheet1!$A$2:$A$4</c:f>
              <c:strCache>
                <c:ptCount val="3"/>
                <c:pt idx="0">
                  <c:v>Carnivores</c:v>
                </c:pt>
                <c:pt idx="1">
                  <c:v>Herbivores</c:v>
                </c:pt>
                <c:pt idx="2">
                  <c:v>Producers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100.0</c:v>
                </c:pt>
                <c:pt idx="1">
                  <c:v>8000.0</c:v>
                </c:pt>
                <c:pt idx="2">
                  <c:v>100000.0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2965144"/>
        <c:axId val="673125480"/>
      </c:barChart>
      <c:catAx>
        <c:axId val="672965144"/>
        <c:scaling>
          <c:orientation val="maxMin"/>
        </c:scaling>
        <c:delete val="0"/>
        <c:axPos val="l"/>
        <c:majorTickMark val="out"/>
        <c:minorTickMark val="none"/>
        <c:tickLblPos val="nextTo"/>
        <c:crossAx val="673125480"/>
        <c:crosses val="autoZero"/>
        <c:auto val="1"/>
        <c:lblAlgn val="ctr"/>
        <c:lblOffset val="100"/>
        <c:noMultiLvlLbl val="0"/>
      </c:catAx>
      <c:valAx>
        <c:axId val="67312548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672965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B0593-6F57-6C41-B54D-7442DFB5A322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3AFAC-1A08-7F4F-8495-3FE54312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1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another way you could look at these numbers.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E6E-BEFD-8E4A-A8F2-593711BC48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75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left is a corn field. On the right is a forest.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Farm </a:t>
            </a:r>
            <a:r>
              <a:rPr lang="en-US" dirty="0" err="1" smtClean="0"/>
              <a:t>photo:http</a:t>
            </a:r>
            <a:r>
              <a:rPr lang="en-US" dirty="0" smtClean="0"/>
              <a:t>://</a:t>
            </a:r>
            <a:r>
              <a:rPr lang="en-US" dirty="0" err="1" smtClean="0"/>
              <a:t>blog.risingbricsam.com</a:t>
            </a:r>
            <a:r>
              <a:rPr lang="en-US" dirty="0" smtClean="0"/>
              <a:t>/?</a:t>
            </a:r>
            <a:r>
              <a:rPr lang="en-US" dirty="0" err="1" smtClean="0"/>
              <a:t>attachment_id</a:t>
            </a:r>
            <a:r>
              <a:rPr lang="en-US" dirty="0" smtClean="0"/>
              <a:t>=1441</a:t>
            </a:r>
          </a:p>
          <a:p>
            <a:r>
              <a:rPr lang="en-US" dirty="0" smtClean="0"/>
              <a:t>Forest photo: http://</a:t>
            </a:r>
            <a:r>
              <a:rPr lang="en-US" dirty="0" err="1" smtClean="0"/>
              <a:t>www.fcps.edu</a:t>
            </a:r>
            <a:r>
              <a:rPr lang="en-US" dirty="0" smtClean="0"/>
              <a:t>/</a:t>
            </a:r>
            <a:r>
              <a:rPr lang="en-US" dirty="0" err="1" smtClean="0"/>
              <a:t>islandcreekes</a:t>
            </a:r>
            <a:r>
              <a:rPr lang="en-US" dirty="0" smtClean="0"/>
              <a:t>/ecology/</a:t>
            </a:r>
            <a:r>
              <a:rPr lang="en-US" dirty="0" err="1" smtClean="0"/>
              <a:t>forest.htm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Herbivore and Carnivore numbers are estimates. Soil organic carbon and producers were multiplied by 10 so they are easier to interpret and compare with smaller numbers.</a:t>
            </a:r>
          </a:p>
          <a:p>
            <a:r>
              <a:rPr lang="en-US" dirty="0" smtClean="0"/>
              <a:t>Schlesinger</a:t>
            </a:r>
            <a:r>
              <a:rPr lang="en-US" baseline="0" dirty="0" smtClean="0"/>
              <a:t> “An Analysis of Global Change”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142.  Mean plant biomass (kg C m-2)</a:t>
            </a:r>
          </a:p>
          <a:p>
            <a:r>
              <a:rPr lang="en-US" baseline="0" dirty="0" smtClean="0"/>
              <a:t>Desert 0.3</a:t>
            </a:r>
          </a:p>
          <a:p>
            <a:r>
              <a:rPr lang="en-US" baseline="0" dirty="0" smtClean="0"/>
              <a:t>Temperate forest 8</a:t>
            </a:r>
          </a:p>
          <a:p>
            <a:r>
              <a:rPr lang="en-US" baseline="0" dirty="0" smtClean="0"/>
              <a:t>Prairie 3</a:t>
            </a:r>
          </a:p>
          <a:p>
            <a:r>
              <a:rPr lang="en-US" baseline="0" dirty="0" smtClean="0"/>
              <a:t>Cultivated land 1.4</a:t>
            </a:r>
          </a:p>
          <a:p>
            <a:r>
              <a:rPr lang="en-US" baseline="0" dirty="0" smtClean="0"/>
              <a:t>Tropical forest 10.4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Schlesinger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157, Soil carbon (kg C m-2)</a:t>
            </a:r>
          </a:p>
          <a:p>
            <a:r>
              <a:rPr lang="en-US" baseline="0" dirty="0" smtClean="0"/>
              <a:t>Temperate forest 11.8</a:t>
            </a:r>
          </a:p>
          <a:p>
            <a:r>
              <a:rPr lang="en-US" dirty="0" smtClean="0"/>
              <a:t>Desert 5.6</a:t>
            </a:r>
          </a:p>
          <a:p>
            <a:r>
              <a:rPr lang="en-US" dirty="0" smtClean="0"/>
              <a:t>Prairie</a:t>
            </a:r>
            <a:r>
              <a:rPr lang="en-US" baseline="0" dirty="0" smtClean="0"/>
              <a:t> 19.2</a:t>
            </a:r>
          </a:p>
          <a:p>
            <a:r>
              <a:rPr lang="en-US" baseline="0" dirty="0" smtClean="0"/>
              <a:t>Cultivate 12.7</a:t>
            </a:r>
          </a:p>
          <a:p>
            <a:r>
              <a:rPr lang="en-US" baseline="0" dirty="0" smtClean="0"/>
              <a:t>Tropical forest 10.4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35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left is a corn field. On the right is a forest.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Farm </a:t>
            </a:r>
            <a:r>
              <a:rPr lang="en-US" dirty="0" err="1" smtClean="0"/>
              <a:t>photo:http</a:t>
            </a:r>
            <a:r>
              <a:rPr lang="en-US" dirty="0" smtClean="0"/>
              <a:t>://</a:t>
            </a:r>
            <a:r>
              <a:rPr lang="en-US" dirty="0" err="1" smtClean="0"/>
              <a:t>blog.risingbricsam.com</a:t>
            </a:r>
            <a:r>
              <a:rPr lang="en-US" dirty="0" smtClean="0"/>
              <a:t>/?</a:t>
            </a:r>
            <a:r>
              <a:rPr lang="en-US" dirty="0" err="1" smtClean="0"/>
              <a:t>attachment_id</a:t>
            </a:r>
            <a:r>
              <a:rPr lang="en-US" dirty="0" smtClean="0"/>
              <a:t>=1441</a:t>
            </a:r>
          </a:p>
          <a:p>
            <a:r>
              <a:rPr lang="en-US" dirty="0" smtClean="0"/>
              <a:t>Forest photo: http://</a:t>
            </a:r>
            <a:r>
              <a:rPr lang="en-US" dirty="0" err="1" smtClean="0"/>
              <a:t>www.fcps.edu</a:t>
            </a:r>
            <a:r>
              <a:rPr lang="en-US" dirty="0" smtClean="0"/>
              <a:t>/</a:t>
            </a:r>
            <a:r>
              <a:rPr lang="en-US" dirty="0" err="1" smtClean="0"/>
              <a:t>islandcreekes</a:t>
            </a:r>
            <a:r>
              <a:rPr lang="en-US" dirty="0" smtClean="0"/>
              <a:t>/ecology/</a:t>
            </a:r>
            <a:r>
              <a:rPr lang="en-US" dirty="0" err="1" smtClean="0"/>
              <a:t>forest.htm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Herbivore and Carnivore numbers are estimates. Soil organic carbon and producers were multiplied by 10 so they are easier to interpret and compare with smaller numbers.</a:t>
            </a:r>
          </a:p>
          <a:p>
            <a:r>
              <a:rPr lang="en-US" dirty="0" smtClean="0"/>
              <a:t>Schlesinger</a:t>
            </a:r>
            <a:r>
              <a:rPr lang="en-US" baseline="0" dirty="0" smtClean="0"/>
              <a:t> “An Analysis of Global Change”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142.  Mean plant biomass (kg C m-2)</a:t>
            </a:r>
          </a:p>
          <a:p>
            <a:r>
              <a:rPr lang="en-US" baseline="0" dirty="0" smtClean="0"/>
              <a:t>Desert 0.3</a:t>
            </a:r>
          </a:p>
          <a:p>
            <a:r>
              <a:rPr lang="en-US" baseline="0" dirty="0" smtClean="0"/>
              <a:t>Temperate forest 8</a:t>
            </a:r>
          </a:p>
          <a:p>
            <a:r>
              <a:rPr lang="en-US" baseline="0" dirty="0" smtClean="0"/>
              <a:t>Prairie 3</a:t>
            </a:r>
          </a:p>
          <a:p>
            <a:r>
              <a:rPr lang="en-US" baseline="0" dirty="0" smtClean="0"/>
              <a:t>Cultivated land 1.4</a:t>
            </a:r>
          </a:p>
          <a:p>
            <a:r>
              <a:rPr lang="en-US" baseline="0" dirty="0" smtClean="0"/>
              <a:t>Tropical forest 10.4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Schlesinger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157, Soil carbon (kg C m-2)</a:t>
            </a:r>
          </a:p>
          <a:p>
            <a:r>
              <a:rPr lang="en-US" baseline="0" dirty="0" smtClean="0"/>
              <a:t>Temperate forest 11.8</a:t>
            </a:r>
          </a:p>
          <a:p>
            <a:r>
              <a:rPr lang="en-US" dirty="0" smtClean="0"/>
              <a:t>Desert 5.6</a:t>
            </a:r>
          </a:p>
          <a:p>
            <a:r>
              <a:rPr lang="en-US" dirty="0" smtClean="0"/>
              <a:t>Prairie</a:t>
            </a:r>
            <a:r>
              <a:rPr lang="en-US" baseline="0" dirty="0" smtClean="0"/>
              <a:t> 19.2</a:t>
            </a:r>
          </a:p>
          <a:p>
            <a:r>
              <a:rPr lang="en-US" baseline="0" dirty="0" smtClean="0"/>
              <a:t>Cultivate 12.7</a:t>
            </a:r>
          </a:p>
          <a:p>
            <a:r>
              <a:rPr lang="en-US" baseline="0" dirty="0" smtClean="0"/>
              <a:t>Tropical forest 10.4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35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another way you could look at these numbers.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E6E-BEFD-8E4A-A8F2-593711BC48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7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left is a forest marsh ecosystem found in the Midwest of the United States, in Michigan. On the right is a desert ecosystem found in the southwest of the United States, in Arizona. </a:t>
            </a:r>
          </a:p>
          <a:p>
            <a:endParaRPr lang="en-US" dirty="0" smtClean="0"/>
          </a:p>
          <a:p>
            <a:r>
              <a:rPr lang="en-US" dirty="0" smtClean="0"/>
              <a:t>Desert photo: http://</a:t>
            </a:r>
            <a:r>
              <a:rPr lang="en-US" dirty="0" err="1" smtClean="0"/>
              <a:t>smolderingink.com</a:t>
            </a:r>
            <a:r>
              <a:rPr lang="en-US" dirty="0" smtClean="0"/>
              <a:t>/blog/?p=184</a:t>
            </a:r>
          </a:p>
          <a:p>
            <a:r>
              <a:rPr lang="en-US" dirty="0" smtClean="0"/>
              <a:t>Marsh photo: http://</a:t>
            </a:r>
            <a:r>
              <a:rPr lang="en-US" dirty="0" err="1" smtClean="0"/>
              <a:t>plantsamazeme.blogspot.com</a:t>
            </a:r>
            <a:r>
              <a:rPr lang="en-US" dirty="0" smtClean="0"/>
              <a:t>/2011/09/</a:t>
            </a:r>
            <a:r>
              <a:rPr lang="en-US" dirty="0" err="1" smtClean="0"/>
              <a:t>newaygo.html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3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left is a forest marsh ecosystem found in the Midwest of the United States, in Michigan. On the right is a desert ecosystem found in the southwest of the United States, in Arizona. </a:t>
            </a:r>
          </a:p>
          <a:p>
            <a:endParaRPr lang="en-US" dirty="0" smtClean="0"/>
          </a:p>
          <a:p>
            <a:r>
              <a:rPr lang="en-US" dirty="0" smtClean="0"/>
              <a:t>Desert photo: http://</a:t>
            </a:r>
            <a:r>
              <a:rPr lang="en-US" dirty="0" err="1" smtClean="0"/>
              <a:t>smolderingink.com</a:t>
            </a:r>
            <a:r>
              <a:rPr lang="en-US" dirty="0" smtClean="0"/>
              <a:t>/blog/?p=184</a:t>
            </a:r>
          </a:p>
          <a:p>
            <a:r>
              <a:rPr lang="en-US" dirty="0" smtClean="0"/>
              <a:t>Marsh photo: http://</a:t>
            </a:r>
            <a:r>
              <a:rPr lang="en-US" dirty="0" err="1" smtClean="0"/>
              <a:t>plantsamazeme.blogspot.com</a:t>
            </a:r>
            <a:r>
              <a:rPr lang="en-US" dirty="0" smtClean="0"/>
              <a:t>/2011/09/</a:t>
            </a:r>
            <a:r>
              <a:rPr lang="en-US" dirty="0" err="1" smtClean="0"/>
              <a:t>newaygo.html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Herbivore and Carnivore numbers are estimates. Soil organic carbon and producers were multiplied by 10 so they are easier to interpret and compare with smaller numbers.</a:t>
            </a:r>
          </a:p>
          <a:p>
            <a:r>
              <a:rPr lang="en-US" dirty="0" smtClean="0"/>
              <a:t>Schlesinger</a:t>
            </a:r>
            <a:r>
              <a:rPr lang="en-US" baseline="0" dirty="0" smtClean="0"/>
              <a:t> “An Analysis of Global Change”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142.  Mean plant biomass (kg C m-2)</a:t>
            </a:r>
          </a:p>
          <a:p>
            <a:r>
              <a:rPr lang="en-US" baseline="0" dirty="0" smtClean="0"/>
              <a:t>Desert 0.3</a:t>
            </a:r>
          </a:p>
          <a:p>
            <a:r>
              <a:rPr lang="en-US" baseline="0" dirty="0" smtClean="0"/>
              <a:t>Temperate forest 8</a:t>
            </a:r>
          </a:p>
          <a:p>
            <a:r>
              <a:rPr lang="en-US" baseline="0" dirty="0" smtClean="0"/>
              <a:t>Prairie 3</a:t>
            </a:r>
          </a:p>
          <a:p>
            <a:r>
              <a:rPr lang="en-US" baseline="0" dirty="0" smtClean="0"/>
              <a:t>Cultivated land 1.4</a:t>
            </a:r>
          </a:p>
          <a:p>
            <a:r>
              <a:rPr lang="en-US" baseline="0" dirty="0" smtClean="0"/>
              <a:t>Tropical forest 10.4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Schlesinger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157, Soil carbon (kg C m-2)</a:t>
            </a:r>
          </a:p>
          <a:p>
            <a:r>
              <a:rPr lang="en-US" baseline="0" dirty="0" smtClean="0"/>
              <a:t>Temperate forest 11.8</a:t>
            </a:r>
          </a:p>
          <a:p>
            <a:r>
              <a:rPr lang="en-US" dirty="0" smtClean="0"/>
              <a:t>Desert 5.6</a:t>
            </a:r>
          </a:p>
          <a:p>
            <a:r>
              <a:rPr lang="en-US" dirty="0" smtClean="0"/>
              <a:t>Prairie</a:t>
            </a:r>
            <a:r>
              <a:rPr lang="en-US" baseline="0" dirty="0" smtClean="0"/>
              <a:t> 19.2</a:t>
            </a:r>
          </a:p>
          <a:p>
            <a:r>
              <a:rPr lang="en-US" baseline="0" dirty="0" smtClean="0"/>
              <a:t>Cultivate 12.7</a:t>
            </a:r>
          </a:p>
          <a:p>
            <a:r>
              <a:rPr lang="en-US" baseline="0" dirty="0" smtClean="0"/>
              <a:t>Tropical forest 10.4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35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left is a forest marsh ecosystem found in the Midwest of the United States, in Michigan. On the right is a desert ecosystem found in the southwest of the United States, in Arizona. </a:t>
            </a:r>
          </a:p>
          <a:p>
            <a:endParaRPr lang="en-US" dirty="0" smtClean="0"/>
          </a:p>
          <a:p>
            <a:r>
              <a:rPr lang="en-US" dirty="0" smtClean="0"/>
              <a:t>Desert photo: http://</a:t>
            </a:r>
            <a:r>
              <a:rPr lang="en-US" dirty="0" err="1" smtClean="0"/>
              <a:t>smolderingink.com</a:t>
            </a:r>
            <a:r>
              <a:rPr lang="en-US" dirty="0" smtClean="0"/>
              <a:t>/blog/?p=184</a:t>
            </a:r>
          </a:p>
          <a:p>
            <a:r>
              <a:rPr lang="en-US" dirty="0" smtClean="0"/>
              <a:t>Marsh photo: http://</a:t>
            </a:r>
            <a:r>
              <a:rPr lang="en-US" dirty="0" err="1" smtClean="0"/>
              <a:t>plantsamazeme.blogspot.com</a:t>
            </a:r>
            <a:r>
              <a:rPr lang="en-US" dirty="0" smtClean="0"/>
              <a:t>/2011/09/</a:t>
            </a:r>
            <a:r>
              <a:rPr lang="en-US" dirty="0" err="1" smtClean="0"/>
              <a:t>newaygo.html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Herbivore and Carnivore numbers are estimates. Soil organic carbon and producers were multiplied by 10 so they are easier to interpret and compare with smaller numbers.</a:t>
            </a:r>
          </a:p>
          <a:p>
            <a:r>
              <a:rPr lang="en-US" dirty="0" smtClean="0"/>
              <a:t>Schlesinger</a:t>
            </a:r>
            <a:r>
              <a:rPr lang="en-US" baseline="0" dirty="0" smtClean="0"/>
              <a:t> “An Analysis of Global Change”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142.  Mean plant biomass (kg C m-2)</a:t>
            </a:r>
          </a:p>
          <a:p>
            <a:r>
              <a:rPr lang="en-US" baseline="0" dirty="0" smtClean="0"/>
              <a:t>Desert 0.3</a:t>
            </a:r>
          </a:p>
          <a:p>
            <a:r>
              <a:rPr lang="en-US" baseline="0" dirty="0" smtClean="0"/>
              <a:t>Temperate forest 8</a:t>
            </a:r>
          </a:p>
          <a:p>
            <a:r>
              <a:rPr lang="en-US" baseline="0" dirty="0" smtClean="0"/>
              <a:t>Prairie 3</a:t>
            </a:r>
          </a:p>
          <a:p>
            <a:r>
              <a:rPr lang="en-US" baseline="0" dirty="0" smtClean="0"/>
              <a:t>Cultivated land 1.4</a:t>
            </a:r>
          </a:p>
          <a:p>
            <a:r>
              <a:rPr lang="en-US" baseline="0" dirty="0" smtClean="0"/>
              <a:t>Tropical forest 10.4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Schlesinger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157, Soil carbon (kg C m-2)</a:t>
            </a:r>
          </a:p>
          <a:p>
            <a:r>
              <a:rPr lang="en-US" baseline="0" dirty="0" smtClean="0"/>
              <a:t>Temperate forest 11.8</a:t>
            </a:r>
          </a:p>
          <a:p>
            <a:r>
              <a:rPr lang="en-US" dirty="0" smtClean="0"/>
              <a:t>Desert 5.6</a:t>
            </a:r>
          </a:p>
          <a:p>
            <a:r>
              <a:rPr lang="en-US" dirty="0" smtClean="0"/>
              <a:t>Prairie</a:t>
            </a:r>
            <a:r>
              <a:rPr lang="en-US" baseline="0" dirty="0" smtClean="0"/>
              <a:t> 19.2</a:t>
            </a:r>
          </a:p>
          <a:p>
            <a:r>
              <a:rPr lang="en-US" baseline="0" dirty="0" smtClean="0"/>
              <a:t>Cultivate 12.7</a:t>
            </a:r>
          </a:p>
          <a:p>
            <a:r>
              <a:rPr lang="en-US" baseline="0" dirty="0" smtClean="0"/>
              <a:t>Tropical forest 10.4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35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left is a forest marsh ecosystem found in the Midwest of the United States, in Michigan. On the right is a desert ecosystem found in the southwest of the United States, in Arizona. </a:t>
            </a:r>
          </a:p>
          <a:p>
            <a:endParaRPr lang="en-US" dirty="0" smtClean="0"/>
          </a:p>
          <a:p>
            <a:r>
              <a:rPr lang="en-US" dirty="0" smtClean="0"/>
              <a:t>Desert photo: http://</a:t>
            </a:r>
            <a:r>
              <a:rPr lang="en-US" dirty="0" err="1" smtClean="0"/>
              <a:t>smolderingink.com</a:t>
            </a:r>
            <a:r>
              <a:rPr lang="en-US" dirty="0" smtClean="0"/>
              <a:t>/blog/?p=184</a:t>
            </a:r>
          </a:p>
          <a:p>
            <a:r>
              <a:rPr lang="en-US" dirty="0" smtClean="0"/>
              <a:t>Marsh photo: http://</a:t>
            </a:r>
            <a:r>
              <a:rPr lang="en-US" dirty="0" err="1" smtClean="0"/>
              <a:t>plantsamazeme.blogspot.com</a:t>
            </a:r>
            <a:r>
              <a:rPr lang="en-US" dirty="0" smtClean="0"/>
              <a:t>/2011/09/</a:t>
            </a:r>
            <a:r>
              <a:rPr lang="en-US" dirty="0" err="1" smtClean="0"/>
              <a:t>newaygo.html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Herbivore and Carnivore numbers are estimates. Soil organic carbon and producers were multiplied by 10 so they are easier to interpret and compare with smaller numbers.</a:t>
            </a:r>
          </a:p>
          <a:p>
            <a:r>
              <a:rPr lang="en-US" dirty="0" smtClean="0"/>
              <a:t>Schlesinger</a:t>
            </a:r>
            <a:r>
              <a:rPr lang="en-US" baseline="0" dirty="0" smtClean="0"/>
              <a:t> “An Analysis of Global Change”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142.  Mean plant biomass (kg C m-2)</a:t>
            </a:r>
          </a:p>
          <a:p>
            <a:r>
              <a:rPr lang="en-US" baseline="0" dirty="0" smtClean="0"/>
              <a:t>Desert 0.3</a:t>
            </a:r>
          </a:p>
          <a:p>
            <a:r>
              <a:rPr lang="en-US" baseline="0" dirty="0" smtClean="0"/>
              <a:t>Temperate forest 8</a:t>
            </a:r>
          </a:p>
          <a:p>
            <a:r>
              <a:rPr lang="en-US" baseline="0" dirty="0" smtClean="0"/>
              <a:t>Prairie 3</a:t>
            </a:r>
          </a:p>
          <a:p>
            <a:r>
              <a:rPr lang="en-US" baseline="0" dirty="0" smtClean="0"/>
              <a:t>Cultivated land 1.4</a:t>
            </a:r>
          </a:p>
          <a:p>
            <a:r>
              <a:rPr lang="en-US" baseline="0" dirty="0" smtClean="0"/>
              <a:t>Tropical forest 10.4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Schlesinger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157, Soil carbon (kg C m-2)</a:t>
            </a:r>
          </a:p>
          <a:p>
            <a:r>
              <a:rPr lang="en-US" baseline="0" dirty="0" smtClean="0"/>
              <a:t>Temperate forest 11.8</a:t>
            </a:r>
          </a:p>
          <a:p>
            <a:r>
              <a:rPr lang="en-US" dirty="0" smtClean="0"/>
              <a:t>Desert 5.6</a:t>
            </a:r>
          </a:p>
          <a:p>
            <a:r>
              <a:rPr lang="en-US" dirty="0" smtClean="0"/>
              <a:t>Prairie</a:t>
            </a:r>
            <a:r>
              <a:rPr lang="en-US" baseline="0" dirty="0" smtClean="0"/>
              <a:t> 19.2</a:t>
            </a:r>
          </a:p>
          <a:p>
            <a:r>
              <a:rPr lang="en-US" baseline="0" dirty="0" smtClean="0"/>
              <a:t>Cultivate 12.7</a:t>
            </a:r>
          </a:p>
          <a:p>
            <a:r>
              <a:rPr lang="en-US" baseline="0" dirty="0" smtClean="0"/>
              <a:t>Tropical forest 10.4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3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left is a corn field. On the right is a forest.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Farm </a:t>
            </a:r>
            <a:r>
              <a:rPr lang="en-US" dirty="0" err="1" smtClean="0"/>
              <a:t>photo:http</a:t>
            </a:r>
            <a:r>
              <a:rPr lang="en-US" dirty="0" smtClean="0"/>
              <a:t>://</a:t>
            </a:r>
            <a:r>
              <a:rPr lang="en-US" dirty="0" err="1" smtClean="0"/>
              <a:t>blog.risingbricsam.com</a:t>
            </a:r>
            <a:r>
              <a:rPr lang="en-US" dirty="0" smtClean="0"/>
              <a:t>/?</a:t>
            </a:r>
            <a:r>
              <a:rPr lang="en-US" dirty="0" err="1" smtClean="0"/>
              <a:t>attachment_id</a:t>
            </a:r>
            <a:r>
              <a:rPr lang="en-US" dirty="0" smtClean="0"/>
              <a:t>=1441</a:t>
            </a:r>
          </a:p>
          <a:p>
            <a:r>
              <a:rPr lang="en-US" dirty="0" smtClean="0"/>
              <a:t>Forest photo: http://</a:t>
            </a:r>
            <a:r>
              <a:rPr lang="en-US" dirty="0" err="1" smtClean="0"/>
              <a:t>www.fcps.edu</a:t>
            </a:r>
            <a:r>
              <a:rPr lang="en-US" dirty="0" smtClean="0"/>
              <a:t>/</a:t>
            </a:r>
            <a:r>
              <a:rPr lang="en-US" dirty="0" err="1" smtClean="0"/>
              <a:t>islandcreekes</a:t>
            </a:r>
            <a:r>
              <a:rPr lang="en-US" dirty="0" smtClean="0"/>
              <a:t>/ecology/</a:t>
            </a:r>
            <a:r>
              <a:rPr lang="en-US" dirty="0" err="1" smtClean="0"/>
              <a:t>forest.htm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35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left is a corn field. On the right is a forest.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Farm </a:t>
            </a:r>
            <a:r>
              <a:rPr lang="en-US" dirty="0" err="1" smtClean="0"/>
              <a:t>photo:http</a:t>
            </a:r>
            <a:r>
              <a:rPr lang="en-US" dirty="0" smtClean="0"/>
              <a:t>://</a:t>
            </a:r>
            <a:r>
              <a:rPr lang="en-US" dirty="0" err="1" smtClean="0"/>
              <a:t>blog.risingbricsam.com</a:t>
            </a:r>
            <a:r>
              <a:rPr lang="en-US" dirty="0" smtClean="0"/>
              <a:t>/?</a:t>
            </a:r>
            <a:r>
              <a:rPr lang="en-US" dirty="0" err="1" smtClean="0"/>
              <a:t>attachment_id</a:t>
            </a:r>
            <a:r>
              <a:rPr lang="en-US" dirty="0" smtClean="0"/>
              <a:t>=1441</a:t>
            </a:r>
          </a:p>
          <a:p>
            <a:r>
              <a:rPr lang="en-US" dirty="0" smtClean="0"/>
              <a:t>Forest photo: http://</a:t>
            </a:r>
            <a:r>
              <a:rPr lang="en-US" dirty="0" err="1" smtClean="0"/>
              <a:t>www.fcps.edu</a:t>
            </a:r>
            <a:r>
              <a:rPr lang="en-US" dirty="0" smtClean="0"/>
              <a:t>/</a:t>
            </a:r>
            <a:r>
              <a:rPr lang="en-US" dirty="0" err="1" smtClean="0"/>
              <a:t>islandcreekes</a:t>
            </a:r>
            <a:r>
              <a:rPr lang="en-US" dirty="0" smtClean="0"/>
              <a:t>/ecology/</a:t>
            </a:r>
            <a:r>
              <a:rPr lang="en-US" dirty="0" err="1" smtClean="0"/>
              <a:t>forest.htm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Herbivore and Carnivore numbers are estimates. Soil organic carbon and producers were multiplied by 10 so they are easier to interpret and compare with smaller numbers.</a:t>
            </a:r>
          </a:p>
          <a:p>
            <a:r>
              <a:rPr lang="en-US" dirty="0" smtClean="0"/>
              <a:t>Schlesinger</a:t>
            </a:r>
            <a:r>
              <a:rPr lang="en-US" baseline="0" dirty="0" smtClean="0"/>
              <a:t> “An Analysis of Global Change”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142.  Mean plant biomass (kg C m-2)</a:t>
            </a:r>
          </a:p>
          <a:p>
            <a:r>
              <a:rPr lang="en-US" baseline="0" dirty="0" smtClean="0"/>
              <a:t>Desert 0.3</a:t>
            </a:r>
          </a:p>
          <a:p>
            <a:r>
              <a:rPr lang="en-US" baseline="0" dirty="0" smtClean="0"/>
              <a:t>Temperate forest 8</a:t>
            </a:r>
          </a:p>
          <a:p>
            <a:r>
              <a:rPr lang="en-US" baseline="0" dirty="0" smtClean="0"/>
              <a:t>Prairie 3</a:t>
            </a:r>
          </a:p>
          <a:p>
            <a:r>
              <a:rPr lang="en-US" baseline="0" dirty="0" smtClean="0"/>
              <a:t>Cultivated land 1.4</a:t>
            </a:r>
          </a:p>
          <a:p>
            <a:r>
              <a:rPr lang="en-US" baseline="0" dirty="0" smtClean="0"/>
              <a:t>Tropical forest 10.4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Schlesinger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157, Soil carbon (kg C m-2)</a:t>
            </a:r>
          </a:p>
          <a:p>
            <a:r>
              <a:rPr lang="en-US" baseline="0" dirty="0" smtClean="0"/>
              <a:t>Temperate forest 11.8</a:t>
            </a:r>
          </a:p>
          <a:p>
            <a:r>
              <a:rPr lang="en-US" dirty="0" smtClean="0"/>
              <a:t>Desert 5.6</a:t>
            </a:r>
          </a:p>
          <a:p>
            <a:r>
              <a:rPr lang="en-US" dirty="0" smtClean="0"/>
              <a:t>Prairie</a:t>
            </a:r>
            <a:r>
              <a:rPr lang="en-US" baseline="0" dirty="0" smtClean="0"/>
              <a:t> 19.2</a:t>
            </a:r>
          </a:p>
          <a:p>
            <a:r>
              <a:rPr lang="en-US" baseline="0" dirty="0" smtClean="0"/>
              <a:t>Cultivate 12.7</a:t>
            </a:r>
          </a:p>
          <a:p>
            <a:r>
              <a:rPr lang="en-US" baseline="0" dirty="0" smtClean="0"/>
              <a:t>Tropical forest 10.4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35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left is a corn field. On the right is a forest.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Farm </a:t>
            </a:r>
            <a:r>
              <a:rPr lang="en-US" dirty="0" err="1" smtClean="0"/>
              <a:t>photo:http</a:t>
            </a:r>
            <a:r>
              <a:rPr lang="en-US" dirty="0" smtClean="0"/>
              <a:t>://</a:t>
            </a:r>
            <a:r>
              <a:rPr lang="en-US" dirty="0" err="1" smtClean="0"/>
              <a:t>blog.risingbricsam.com</a:t>
            </a:r>
            <a:r>
              <a:rPr lang="en-US" dirty="0" smtClean="0"/>
              <a:t>/?</a:t>
            </a:r>
            <a:r>
              <a:rPr lang="en-US" dirty="0" err="1" smtClean="0"/>
              <a:t>attachment_id</a:t>
            </a:r>
            <a:r>
              <a:rPr lang="en-US" dirty="0" smtClean="0"/>
              <a:t>=1441</a:t>
            </a:r>
          </a:p>
          <a:p>
            <a:r>
              <a:rPr lang="en-US" dirty="0" smtClean="0"/>
              <a:t>Forest photo: http://</a:t>
            </a:r>
            <a:r>
              <a:rPr lang="en-US" dirty="0" err="1" smtClean="0"/>
              <a:t>www.fcps.edu</a:t>
            </a:r>
            <a:r>
              <a:rPr lang="en-US" dirty="0" smtClean="0"/>
              <a:t>/</a:t>
            </a:r>
            <a:r>
              <a:rPr lang="en-US" dirty="0" err="1" smtClean="0"/>
              <a:t>islandcreekes</a:t>
            </a:r>
            <a:r>
              <a:rPr lang="en-US" dirty="0" smtClean="0"/>
              <a:t>/ecology/</a:t>
            </a:r>
            <a:r>
              <a:rPr lang="en-US" dirty="0" err="1" smtClean="0"/>
              <a:t>forest.htm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Herbivore and Carnivore numbers are estimates. Soil organic carbon and producers were multiplied by 10 so they are easier to interpret and compare with smaller numbers.</a:t>
            </a:r>
          </a:p>
          <a:p>
            <a:r>
              <a:rPr lang="en-US" dirty="0" smtClean="0"/>
              <a:t>Schlesinger</a:t>
            </a:r>
            <a:r>
              <a:rPr lang="en-US" baseline="0" dirty="0" smtClean="0"/>
              <a:t> “An Analysis of Global Change”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142.  Mean plant biomass (kg C m-2)</a:t>
            </a:r>
          </a:p>
          <a:p>
            <a:r>
              <a:rPr lang="en-US" baseline="0" dirty="0" smtClean="0"/>
              <a:t>Desert 0.3</a:t>
            </a:r>
          </a:p>
          <a:p>
            <a:r>
              <a:rPr lang="en-US" baseline="0" dirty="0" smtClean="0"/>
              <a:t>Temperate forest 8</a:t>
            </a:r>
          </a:p>
          <a:p>
            <a:r>
              <a:rPr lang="en-US" baseline="0" dirty="0" smtClean="0"/>
              <a:t>Prairie 3</a:t>
            </a:r>
          </a:p>
          <a:p>
            <a:r>
              <a:rPr lang="en-US" baseline="0" dirty="0" smtClean="0"/>
              <a:t>Cultivated land 1.4</a:t>
            </a:r>
          </a:p>
          <a:p>
            <a:r>
              <a:rPr lang="en-US" baseline="0" dirty="0" smtClean="0"/>
              <a:t>Tropical forest 10.4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Schlesinger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157, Soil carbon (kg C m-2)</a:t>
            </a:r>
          </a:p>
          <a:p>
            <a:r>
              <a:rPr lang="en-US" baseline="0" dirty="0" smtClean="0"/>
              <a:t>Temperate forest 11.8</a:t>
            </a:r>
          </a:p>
          <a:p>
            <a:r>
              <a:rPr lang="en-US" dirty="0" smtClean="0"/>
              <a:t>Desert 5.6</a:t>
            </a:r>
          </a:p>
          <a:p>
            <a:r>
              <a:rPr lang="en-US" dirty="0" smtClean="0"/>
              <a:t>Prairie</a:t>
            </a:r>
            <a:r>
              <a:rPr lang="en-US" baseline="0" dirty="0" smtClean="0"/>
              <a:t> 19.2</a:t>
            </a:r>
          </a:p>
          <a:p>
            <a:r>
              <a:rPr lang="en-US" baseline="0" dirty="0" smtClean="0"/>
              <a:t>Cultivate 12.7</a:t>
            </a:r>
          </a:p>
          <a:p>
            <a:r>
              <a:rPr lang="en-US" baseline="0" dirty="0" smtClean="0"/>
              <a:t>Tropical forest 10.4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3A2-4CB2-4280-92F2-A775C7AFE2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3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C67B-4F06-C04F-B1AF-042DD799E374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99C-BD6F-B44A-8352-803F63E77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5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C67B-4F06-C04F-B1AF-042DD799E374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99C-BD6F-B44A-8352-803F63E77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9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C67B-4F06-C04F-B1AF-042DD799E374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99C-BD6F-B44A-8352-803F63E77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9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C67B-4F06-C04F-B1AF-042DD799E374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99C-BD6F-B44A-8352-803F63E77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6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C67B-4F06-C04F-B1AF-042DD799E374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99C-BD6F-B44A-8352-803F63E77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7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C67B-4F06-C04F-B1AF-042DD799E374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99C-BD6F-B44A-8352-803F63E77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0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C67B-4F06-C04F-B1AF-042DD799E374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99C-BD6F-B44A-8352-803F63E77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5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C67B-4F06-C04F-B1AF-042DD799E374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99C-BD6F-B44A-8352-803F63E77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C67B-4F06-C04F-B1AF-042DD799E374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99C-BD6F-B44A-8352-803F63E77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5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C67B-4F06-C04F-B1AF-042DD799E374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99C-BD6F-B44A-8352-803F63E77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1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C67B-4F06-C04F-B1AF-042DD799E374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99C-BD6F-B44A-8352-803F63E77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6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C67B-4F06-C04F-B1AF-042DD799E374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2B99C-BD6F-B44A-8352-803F63E77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6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 Activity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Comparing Different Ecosystems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8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ecosystem do you think has the most organic carbon?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37" y="2319364"/>
            <a:ext cx="4333911" cy="3250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854" y="2346975"/>
            <a:ext cx="4173935" cy="3130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8345" y="6069027"/>
            <a:ext cx="293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Cornfield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06842" y="6069027"/>
            <a:ext cx="293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Forest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182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37" y="2319364"/>
            <a:ext cx="4333911" cy="32504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730874" y="1417638"/>
            <a:ext cx="3108325" cy="5186938"/>
            <a:chOff x="5730874" y="1417638"/>
            <a:chExt cx="3108325" cy="5186938"/>
          </a:xfrm>
        </p:grpSpPr>
        <p:grpSp>
          <p:nvGrpSpPr>
            <p:cNvPr id="8" name="Group 7"/>
            <p:cNvGrpSpPr/>
            <p:nvPr/>
          </p:nvGrpSpPr>
          <p:grpSpPr>
            <a:xfrm>
              <a:off x="5730874" y="1417638"/>
              <a:ext cx="3108325" cy="5186938"/>
              <a:chOff x="5029200" y="152400"/>
              <a:chExt cx="3810000" cy="645217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029200" y="2514600"/>
                <a:ext cx="2057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Atmosphere CO</a:t>
                </a:r>
                <a:r>
                  <a:rPr lang="en-US" sz="1600" baseline="-25000" dirty="0" smtClean="0"/>
                  <a:t>2</a:t>
                </a:r>
                <a:endParaRPr lang="en-US" sz="1600" baseline="-25000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105400" y="152400"/>
                <a:ext cx="3733800" cy="6452176"/>
                <a:chOff x="5105400" y="152400"/>
                <a:chExt cx="3733800" cy="6452176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7315200" y="4687669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7315200" y="2438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7315200" y="152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334000" y="4724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5181600" y="838200"/>
                  <a:ext cx="1676400" cy="16764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162800" y="1447800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Carnivores organic carbon</a:t>
                  </a:r>
                  <a:endParaRPr lang="en-US" sz="1600" baseline="-250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239000" y="3733800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Herbivores organic carbon</a:t>
                  </a:r>
                  <a:endParaRPr lang="en-US" sz="1600" baseline="-25000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162800" y="5983069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Producers organic carbon</a:t>
                  </a:r>
                  <a:endParaRPr lang="en-US" sz="1600" baseline="-25000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105400" y="6019800"/>
                  <a:ext cx="1828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Soil </a:t>
                  </a:r>
                </a:p>
                <a:p>
                  <a:pPr algn="ctr"/>
                  <a:r>
                    <a:rPr lang="en-US" sz="1600" dirty="0" smtClean="0"/>
                    <a:t>Organic Carbon</a:t>
                  </a:r>
                  <a:endParaRPr lang="en-US" sz="1600" baseline="-25000" dirty="0"/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7729267" y="5203537"/>
              <a:ext cx="87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14</a:t>
              </a:r>
              <a:endParaRPr lang="en-US" sz="4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55208" y="5244804"/>
              <a:ext cx="11605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127</a:t>
              </a:r>
              <a:endParaRPr lang="en-US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97661" y="3344234"/>
              <a:ext cx="87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47395" y="1615013"/>
              <a:ext cx="11630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0.1</a:t>
              </a:r>
              <a:endParaRPr lang="en-US" sz="4000" dirty="0"/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554376" y="2982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Notice the pattern of organic carbon pool sizes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28345" y="6069027"/>
            <a:ext cx="293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Cornfield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670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6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Notice the pattern of organic carbon pool sizes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54" y="2346975"/>
            <a:ext cx="4173935" cy="313045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25235" y="1436357"/>
            <a:ext cx="3108325" cy="5186938"/>
            <a:chOff x="5730874" y="1417638"/>
            <a:chExt cx="3108325" cy="5186938"/>
          </a:xfrm>
        </p:grpSpPr>
        <p:grpSp>
          <p:nvGrpSpPr>
            <p:cNvPr id="8" name="Group 7"/>
            <p:cNvGrpSpPr/>
            <p:nvPr/>
          </p:nvGrpSpPr>
          <p:grpSpPr>
            <a:xfrm>
              <a:off x="5730874" y="1417638"/>
              <a:ext cx="3108325" cy="5186938"/>
              <a:chOff x="5029200" y="152400"/>
              <a:chExt cx="3810000" cy="645217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029200" y="2514600"/>
                <a:ext cx="2057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Atmosphere CO</a:t>
                </a:r>
                <a:r>
                  <a:rPr lang="en-US" sz="1600" baseline="-25000" dirty="0" smtClean="0"/>
                  <a:t>2</a:t>
                </a:r>
                <a:endParaRPr lang="en-US" sz="1600" baseline="-25000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105400" y="152400"/>
                <a:ext cx="3733800" cy="6452176"/>
                <a:chOff x="5105400" y="152400"/>
                <a:chExt cx="3733800" cy="6452176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7315200" y="4687669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7315200" y="2438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7315200" y="152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334000" y="4724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5181600" y="838200"/>
                  <a:ext cx="1676400" cy="16764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162800" y="1447800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Carnivores organic carbon</a:t>
                  </a:r>
                  <a:endParaRPr lang="en-US" sz="1600" baseline="-250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239000" y="3733800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Herbivores organic carbon</a:t>
                  </a:r>
                  <a:endParaRPr lang="en-US" sz="1600" baseline="-25000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162800" y="5983069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Producers organic carbon</a:t>
                  </a:r>
                  <a:endParaRPr lang="en-US" sz="1600" baseline="-25000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105400" y="6019800"/>
                  <a:ext cx="1828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Soil </a:t>
                  </a:r>
                </a:p>
                <a:p>
                  <a:pPr algn="ctr"/>
                  <a:r>
                    <a:rPr lang="en-US" sz="1600" dirty="0" smtClean="0"/>
                    <a:t>Organic Carbon</a:t>
                  </a:r>
                  <a:endParaRPr lang="en-US" sz="1600" baseline="-25000" dirty="0"/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7729267" y="5203537"/>
              <a:ext cx="87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80</a:t>
              </a:r>
              <a:endParaRPr lang="en-US" sz="4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55208" y="5244804"/>
              <a:ext cx="11605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118</a:t>
              </a:r>
              <a:endParaRPr lang="en-US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97661" y="3344234"/>
              <a:ext cx="87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9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47395" y="1615013"/>
              <a:ext cx="11630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0.7</a:t>
              </a:r>
              <a:endParaRPr lang="en-US" sz="40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06842" y="6069027"/>
            <a:ext cx="293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Forest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226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5235" y="1436357"/>
            <a:ext cx="3108325" cy="5186938"/>
            <a:chOff x="5730874" y="1417638"/>
            <a:chExt cx="3108325" cy="5186938"/>
          </a:xfrm>
        </p:grpSpPr>
        <p:grpSp>
          <p:nvGrpSpPr>
            <p:cNvPr id="8" name="Group 7"/>
            <p:cNvGrpSpPr/>
            <p:nvPr/>
          </p:nvGrpSpPr>
          <p:grpSpPr>
            <a:xfrm>
              <a:off x="5730874" y="1417638"/>
              <a:ext cx="3108325" cy="5186938"/>
              <a:chOff x="5029200" y="152400"/>
              <a:chExt cx="3810000" cy="645217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029200" y="2514600"/>
                <a:ext cx="2057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Atmosphere CO</a:t>
                </a:r>
                <a:r>
                  <a:rPr lang="en-US" sz="1600" baseline="-25000" dirty="0" smtClean="0"/>
                  <a:t>2</a:t>
                </a:r>
                <a:endParaRPr lang="en-US" sz="1600" baseline="-25000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105400" y="152400"/>
                <a:ext cx="3733800" cy="6452176"/>
                <a:chOff x="5105400" y="152400"/>
                <a:chExt cx="3733800" cy="6452176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7315200" y="4687669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7315200" y="2438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7315200" y="152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334000" y="4724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5181600" y="838200"/>
                  <a:ext cx="1676400" cy="16764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162800" y="1447800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Carnivores organic carbon</a:t>
                  </a:r>
                  <a:endParaRPr lang="en-US" sz="1600" baseline="-250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239000" y="3733800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Herbivores organic carbon</a:t>
                  </a:r>
                  <a:endParaRPr lang="en-US" sz="1600" baseline="-25000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162800" y="5983069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Producers organic carbon</a:t>
                  </a:r>
                  <a:endParaRPr lang="en-US" sz="1600" baseline="-25000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105400" y="6019800"/>
                  <a:ext cx="1828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Soil </a:t>
                  </a:r>
                </a:p>
                <a:p>
                  <a:pPr algn="ctr"/>
                  <a:r>
                    <a:rPr lang="en-US" sz="1600" dirty="0" smtClean="0"/>
                    <a:t>Organic Carbon</a:t>
                  </a:r>
                  <a:endParaRPr lang="en-US" sz="1600" baseline="-25000" dirty="0"/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7729267" y="5203537"/>
              <a:ext cx="87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80</a:t>
              </a:r>
              <a:endParaRPr lang="en-US" sz="4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55208" y="5244804"/>
              <a:ext cx="11605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118</a:t>
              </a:r>
              <a:endParaRPr lang="en-US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97661" y="3344234"/>
              <a:ext cx="87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9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47395" y="1615013"/>
              <a:ext cx="11630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0.7</a:t>
              </a:r>
              <a:endParaRPr lang="en-US" sz="40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51204" y="560219"/>
            <a:ext cx="293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Forest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729267" y="5203537"/>
            <a:ext cx="874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14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5855208" y="5244804"/>
            <a:ext cx="1160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127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7697661" y="3344234"/>
            <a:ext cx="874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47395" y="1615013"/>
            <a:ext cx="116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0.1</a:t>
            </a:r>
            <a:endParaRPr lang="en-US" sz="4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730874" y="1417638"/>
            <a:ext cx="3108325" cy="5186938"/>
            <a:chOff x="5730874" y="1417638"/>
            <a:chExt cx="3108325" cy="5186938"/>
          </a:xfrm>
        </p:grpSpPr>
        <p:grpSp>
          <p:nvGrpSpPr>
            <p:cNvPr id="30" name="Group 29"/>
            <p:cNvGrpSpPr/>
            <p:nvPr/>
          </p:nvGrpSpPr>
          <p:grpSpPr>
            <a:xfrm>
              <a:off x="5730874" y="1417638"/>
              <a:ext cx="3108325" cy="5186938"/>
              <a:chOff x="5029200" y="152400"/>
              <a:chExt cx="3810000" cy="6452176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029200" y="2514600"/>
                <a:ext cx="2057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Atmosphere CO</a:t>
                </a:r>
                <a:r>
                  <a:rPr lang="en-US" sz="1600" baseline="-25000" dirty="0" smtClean="0"/>
                  <a:t>2</a:t>
                </a:r>
                <a:endParaRPr lang="en-US" sz="1600" baseline="-25000" dirty="0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5105400" y="152400"/>
                <a:ext cx="3733800" cy="6452176"/>
                <a:chOff x="5105400" y="152400"/>
                <a:chExt cx="3733800" cy="6452176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7315200" y="4687669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7315200" y="2438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7315200" y="152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5334000" y="4724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5181600" y="838200"/>
                  <a:ext cx="1676400" cy="16764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7162800" y="1447800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Carnivores organic carbon</a:t>
                  </a:r>
                  <a:endParaRPr lang="en-US" sz="1600" baseline="-25000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7239000" y="3733800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Herbivores organic carbon</a:t>
                  </a:r>
                  <a:endParaRPr lang="en-US" sz="1600" baseline="-25000" dirty="0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162800" y="5983069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Producers organic carbon</a:t>
                  </a:r>
                  <a:endParaRPr lang="en-US" sz="1600" baseline="-25000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105400" y="6019800"/>
                  <a:ext cx="1828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Soil </a:t>
                  </a:r>
                </a:p>
                <a:p>
                  <a:pPr algn="ctr"/>
                  <a:r>
                    <a:rPr lang="en-US" sz="1600" dirty="0" smtClean="0"/>
                    <a:t>Organic Carbon</a:t>
                  </a:r>
                  <a:endParaRPr lang="en-US" sz="1600" baseline="-25000" dirty="0"/>
                </a:p>
              </p:txBody>
            </p:sp>
          </p:grpSp>
        </p:grpSp>
        <p:sp>
          <p:nvSpPr>
            <p:cNvPr id="31" name="TextBox 30"/>
            <p:cNvSpPr txBox="1"/>
            <p:nvPr/>
          </p:nvSpPr>
          <p:spPr>
            <a:xfrm>
              <a:off x="7729267" y="5203537"/>
              <a:ext cx="87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14</a:t>
              </a:r>
              <a:endParaRPr lang="en-US" sz="4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55208" y="5244804"/>
              <a:ext cx="11605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127</a:t>
              </a:r>
              <a:endParaRPr lang="en-US" sz="4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97661" y="3344234"/>
              <a:ext cx="87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47395" y="1615013"/>
              <a:ext cx="11630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0.1</a:t>
              </a:r>
              <a:endParaRPr lang="en-US" sz="40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640323" y="560219"/>
            <a:ext cx="293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Cornfield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01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082453" y="1065642"/>
            <a:ext cx="293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Forest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8026826" y="4799944"/>
            <a:ext cx="874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14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6795810" y="4838222"/>
            <a:ext cx="11605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127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8002005" y="3342724"/>
            <a:ext cx="874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21715" y="1912072"/>
            <a:ext cx="11630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0.1</a:t>
            </a:r>
            <a:endParaRPr lang="en-US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6394101" y="1083965"/>
            <a:ext cx="293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Cornfield</a:t>
            </a:r>
            <a:endParaRPr lang="en-US" sz="28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4575613" y="1762680"/>
            <a:ext cx="2083725" cy="4308230"/>
            <a:chOff x="5029200" y="152400"/>
            <a:chExt cx="3810000" cy="6700702"/>
          </a:xfrm>
        </p:grpSpPr>
        <p:sp>
          <p:nvSpPr>
            <p:cNvPr id="48" name="TextBox 47"/>
            <p:cNvSpPr txBox="1"/>
            <p:nvPr/>
          </p:nvSpPr>
          <p:spPr>
            <a:xfrm>
              <a:off x="5029200" y="2514600"/>
              <a:ext cx="2057400" cy="372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Atmosphere CO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105400" y="152400"/>
              <a:ext cx="3733800" cy="6700702"/>
              <a:chOff x="5105400" y="152400"/>
              <a:chExt cx="3733800" cy="6700702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7315200" y="4687669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315200" y="2438400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315200" y="152400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334000" y="4724400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181599" y="838201"/>
                <a:ext cx="1676400" cy="147963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162800" y="1447799"/>
                <a:ext cx="1600200" cy="870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Carnivores organic carbon</a:t>
                </a:r>
                <a:endParaRPr lang="en-US" sz="1200" baseline="-250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239000" y="3733800"/>
                <a:ext cx="1600200" cy="870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Herbivores organic carbon</a:t>
                </a:r>
                <a:endParaRPr lang="en-US" sz="1200" baseline="-250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162800" y="5983070"/>
                <a:ext cx="1600200" cy="870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Producers organic carbon</a:t>
                </a:r>
                <a:endParaRPr lang="en-US" sz="1200" baseline="-250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105400" y="6019800"/>
                <a:ext cx="1828801" cy="621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Soil </a:t>
                </a:r>
              </a:p>
              <a:p>
                <a:pPr algn="ctr"/>
                <a:r>
                  <a:rPr lang="en-US" sz="1200" dirty="0" smtClean="0"/>
                  <a:t>Organic Carbon</a:t>
                </a:r>
                <a:endParaRPr lang="en-US" sz="1200" baseline="-25000" dirty="0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2369801" y="1792059"/>
            <a:ext cx="2083725" cy="4308230"/>
            <a:chOff x="5029200" y="152400"/>
            <a:chExt cx="3810000" cy="6700702"/>
          </a:xfrm>
        </p:grpSpPr>
        <p:sp>
          <p:nvSpPr>
            <p:cNvPr id="84" name="TextBox 83"/>
            <p:cNvSpPr txBox="1"/>
            <p:nvPr/>
          </p:nvSpPr>
          <p:spPr>
            <a:xfrm>
              <a:off x="5029200" y="2514600"/>
              <a:ext cx="2057400" cy="372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Atmosphere CO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105400" y="152400"/>
              <a:ext cx="3733800" cy="6700702"/>
              <a:chOff x="5105400" y="152400"/>
              <a:chExt cx="3733800" cy="6700702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7315200" y="4687669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315200" y="2438400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315200" y="152400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334000" y="4724400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181599" y="838201"/>
                <a:ext cx="1676400" cy="147963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7162800" y="1447799"/>
                <a:ext cx="1600200" cy="870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Carnivores organic carbon</a:t>
                </a:r>
                <a:endParaRPr lang="en-US" sz="1200" baseline="-25000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239000" y="3733800"/>
                <a:ext cx="1600200" cy="870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Herbivores organic carbon</a:t>
                </a:r>
                <a:endParaRPr lang="en-US" sz="1200" baseline="-250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7162800" y="5983070"/>
                <a:ext cx="1600200" cy="870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Producers organic carbon</a:t>
                </a:r>
                <a:endParaRPr lang="en-US" sz="1200" baseline="-25000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105400" y="6019800"/>
                <a:ext cx="1828801" cy="621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Soil </a:t>
                </a:r>
              </a:p>
              <a:p>
                <a:pPr algn="ctr"/>
                <a:r>
                  <a:rPr lang="en-US" sz="1200" dirty="0" smtClean="0"/>
                  <a:t>Organic Carbon</a:t>
                </a:r>
                <a:endParaRPr lang="en-US" sz="1200" baseline="-25000" dirty="0"/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152508" y="1810834"/>
            <a:ext cx="2083725" cy="4308230"/>
            <a:chOff x="5029200" y="152400"/>
            <a:chExt cx="3810000" cy="6700702"/>
          </a:xfrm>
        </p:grpSpPr>
        <p:sp>
          <p:nvSpPr>
            <p:cNvPr id="96" name="TextBox 95"/>
            <p:cNvSpPr txBox="1"/>
            <p:nvPr/>
          </p:nvSpPr>
          <p:spPr>
            <a:xfrm>
              <a:off x="5029200" y="2514600"/>
              <a:ext cx="2057400" cy="372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Atmosphere CO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105400" y="152400"/>
              <a:ext cx="3733800" cy="6700702"/>
              <a:chOff x="5105400" y="152400"/>
              <a:chExt cx="3733800" cy="6700702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7315200" y="4687669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315200" y="2438400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315200" y="152400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334000" y="4724400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181599" y="838201"/>
                <a:ext cx="1676400" cy="147963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7162800" y="1447799"/>
                <a:ext cx="1600200" cy="870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Carnivores organic carbon</a:t>
                </a:r>
                <a:endParaRPr lang="en-US" sz="1200" baseline="-250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239000" y="3733800"/>
                <a:ext cx="1600200" cy="870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Herbivores organic carbon</a:t>
                </a:r>
                <a:endParaRPr lang="en-US" sz="1200" baseline="-250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7162800" y="5983070"/>
                <a:ext cx="1600200" cy="870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Producers organic carbon</a:t>
                </a:r>
                <a:endParaRPr lang="en-US" sz="1200" baseline="-25000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105400" y="6019800"/>
                <a:ext cx="1828801" cy="621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Soil </a:t>
                </a:r>
              </a:p>
              <a:p>
                <a:pPr algn="ctr"/>
                <a:r>
                  <a:rPr lang="en-US" sz="1200" dirty="0" smtClean="0"/>
                  <a:t>Organic Carbon</a:t>
                </a:r>
                <a:endParaRPr lang="en-US" sz="1200" baseline="-25000" dirty="0"/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6818265" y="1748853"/>
            <a:ext cx="2083725" cy="4308230"/>
            <a:chOff x="5029200" y="152400"/>
            <a:chExt cx="3810000" cy="6700702"/>
          </a:xfrm>
        </p:grpSpPr>
        <p:sp>
          <p:nvSpPr>
            <p:cNvPr id="108" name="TextBox 107"/>
            <p:cNvSpPr txBox="1"/>
            <p:nvPr/>
          </p:nvSpPr>
          <p:spPr>
            <a:xfrm>
              <a:off x="5029200" y="2514600"/>
              <a:ext cx="2057400" cy="372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Atmosphere CO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5105400" y="152400"/>
              <a:ext cx="3733800" cy="6700702"/>
              <a:chOff x="5105400" y="152400"/>
              <a:chExt cx="3733800" cy="6700702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7315200" y="4687669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315200" y="2438400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315200" y="152400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5334000" y="4724400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181599" y="838201"/>
                <a:ext cx="1676400" cy="147963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162800" y="1447799"/>
                <a:ext cx="1600200" cy="870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Carnivores organic carbon</a:t>
                </a:r>
                <a:endParaRPr lang="en-US" sz="1200" baseline="-25000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239000" y="3733800"/>
                <a:ext cx="1600200" cy="870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Herbivores organic carbon</a:t>
                </a:r>
                <a:endParaRPr lang="en-US" sz="1200" baseline="-25000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7162800" y="5983070"/>
                <a:ext cx="1600200" cy="870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Producers organic carbon</a:t>
                </a:r>
                <a:endParaRPr lang="en-US" sz="1200" baseline="-25000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5105400" y="6019800"/>
                <a:ext cx="1828801" cy="621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Soil </a:t>
                </a:r>
              </a:p>
              <a:p>
                <a:pPr algn="ctr"/>
                <a:r>
                  <a:rPr lang="en-US" sz="1200" dirty="0" smtClean="0"/>
                  <a:t>Organic Carbon</a:t>
                </a:r>
                <a:endParaRPr lang="en-US" sz="1200" baseline="-25000" dirty="0"/>
              </a:p>
            </p:txBody>
          </p:sp>
        </p:grpSp>
      </p:grpSp>
      <p:sp>
        <p:nvSpPr>
          <p:cNvPr id="119" name="TextBox 118"/>
          <p:cNvSpPr txBox="1"/>
          <p:nvPr/>
        </p:nvSpPr>
        <p:spPr>
          <a:xfrm>
            <a:off x="5795816" y="4799944"/>
            <a:ext cx="874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80</a:t>
            </a:r>
            <a:endParaRPr lang="en-US" sz="32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564800" y="4838222"/>
            <a:ext cx="11605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118</a:t>
            </a:r>
            <a:endParaRPr lang="en-US" sz="3200" dirty="0"/>
          </a:p>
        </p:txBody>
      </p:sp>
      <p:sp>
        <p:nvSpPr>
          <p:cNvPr id="121" name="TextBox 120"/>
          <p:cNvSpPr txBox="1"/>
          <p:nvPr/>
        </p:nvSpPr>
        <p:spPr>
          <a:xfrm>
            <a:off x="5770995" y="3342724"/>
            <a:ext cx="874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9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34677" y="1912072"/>
            <a:ext cx="11630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0.7</a:t>
            </a:r>
            <a:endParaRPr lang="en-US" sz="3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3538957" y="4861941"/>
            <a:ext cx="874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30</a:t>
            </a:r>
            <a:endParaRPr lang="en-US" sz="3200" dirty="0"/>
          </a:p>
        </p:txBody>
      </p:sp>
      <p:sp>
        <p:nvSpPr>
          <p:cNvPr id="124" name="TextBox 123"/>
          <p:cNvSpPr txBox="1"/>
          <p:nvPr/>
        </p:nvSpPr>
        <p:spPr>
          <a:xfrm>
            <a:off x="2307941" y="4900219"/>
            <a:ext cx="11605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190</a:t>
            </a:r>
            <a:endParaRPr lang="en-US" sz="32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514136" y="3404721"/>
            <a:ext cx="874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433846" y="1974069"/>
            <a:ext cx="11630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0.1</a:t>
            </a:r>
            <a:endParaRPr lang="en-US" sz="32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362099" y="4923965"/>
            <a:ext cx="874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31083" y="4962243"/>
            <a:ext cx="11605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56</a:t>
            </a:r>
            <a:endParaRPr lang="en-US" sz="3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337278" y="3466745"/>
            <a:ext cx="874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0.4</a:t>
            </a:r>
            <a:endParaRPr lang="en-US" sz="32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200960" y="1998745"/>
            <a:ext cx="11630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0.02</a:t>
            </a:r>
            <a:endParaRPr lang="en-US" sz="3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-261464" y="1124498"/>
            <a:ext cx="293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Desert</a:t>
            </a:r>
            <a:endParaRPr lang="en-US" sz="2800" dirty="0"/>
          </a:p>
        </p:txBody>
      </p:sp>
      <p:sp>
        <p:nvSpPr>
          <p:cNvPr id="132" name="TextBox 131"/>
          <p:cNvSpPr txBox="1"/>
          <p:nvPr/>
        </p:nvSpPr>
        <p:spPr>
          <a:xfrm>
            <a:off x="1894990" y="1108832"/>
            <a:ext cx="293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Prairie</a:t>
            </a:r>
            <a:endParaRPr lang="en-US" sz="2800" dirty="0"/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23" y="67827"/>
            <a:ext cx="1408895" cy="105667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307941" y="0"/>
            <a:ext cx="0" cy="6858000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564800" y="0"/>
            <a:ext cx="0" cy="6858000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6795810" y="-18277"/>
            <a:ext cx="0" cy="6858000"/>
          </a:xfrm>
          <a:prstGeom prst="lin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6" name="Picture 1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760" y="143535"/>
            <a:ext cx="1307951" cy="980963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646" y="197798"/>
            <a:ext cx="1235600" cy="92670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940" y="196913"/>
            <a:ext cx="1261679" cy="9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pattern did you notice in all of the ecosystems?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747440"/>
            <a:ext cx="7991911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Soil is largest pool organic carbon</a:t>
            </a:r>
          </a:p>
          <a:p>
            <a:r>
              <a:rPr lang="en-US" sz="3200" dirty="0" smtClean="0"/>
              <a:t>Producers are bigger than herbivores</a:t>
            </a:r>
          </a:p>
          <a:p>
            <a:r>
              <a:rPr lang="en-US" sz="3200" dirty="0" smtClean="0"/>
              <a:t>Herbivores are bigger than consumers</a:t>
            </a:r>
          </a:p>
          <a:p>
            <a:r>
              <a:rPr lang="en-US" sz="3200" dirty="0" smtClean="0"/>
              <a:t>Consumers are the smallest pool of organic carbon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6528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unanswered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991911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does this pattern exist in ecosystems?</a:t>
            </a:r>
          </a:p>
          <a:p>
            <a:r>
              <a:rPr lang="en-US" sz="3200" dirty="0" smtClean="0"/>
              <a:t>What are the processes that cause this pattern?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603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Sunny Meadows compare to real ecosystems?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Does the same pattern in size of organic carbon pools exist in other ecosystems?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198" y="2896976"/>
            <a:ext cx="4467432" cy="33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0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656678" y="396010"/>
            <a:ext cx="62082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Organic Carbon Pools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730874" y="1417638"/>
            <a:ext cx="3108325" cy="5157410"/>
            <a:chOff x="5029200" y="152400"/>
            <a:chExt cx="3810000" cy="6415445"/>
          </a:xfrm>
        </p:grpSpPr>
        <p:sp>
          <p:nvSpPr>
            <p:cNvPr id="27" name="TextBox 26"/>
            <p:cNvSpPr txBox="1"/>
            <p:nvPr/>
          </p:nvSpPr>
          <p:spPr>
            <a:xfrm>
              <a:off x="5029200" y="2514600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Atmosphere CO</a:t>
              </a:r>
              <a:r>
                <a:rPr lang="en-US" sz="1600" baseline="-25000" dirty="0" smtClean="0"/>
                <a:t>2</a:t>
              </a:r>
              <a:endParaRPr lang="en-US" sz="1600" baseline="-250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181600" y="152400"/>
              <a:ext cx="3657600" cy="6415445"/>
              <a:chOff x="5181600" y="152400"/>
              <a:chExt cx="3657600" cy="641544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7315200" y="4687669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315200" y="2438400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315200" y="152400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181600" y="838200"/>
                <a:ext cx="1676400" cy="16764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162800" y="1447800"/>
                <a:ext cx="160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Carnivores organic carbon</a:t>
                </a:r>
                <a:endParaRPr lang="en-US" sz="1600" baseline="-250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239000" y="3733800"/>
                <a:ext cx="160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Herbivores organic carbon</a:t>
                </a:r>
                <a:endParaRPr lang="en-US" sz="1600" baseline="-250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162800" y="5983069"/>
                <a:ext cx="160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Producers organic carbon</a:t>
                </a:r>
                <a:endParaRPr lang="en-US" sz="1600" baseline="-25000" dirty="0"/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7622032" y="5274581"/>
            <a:ext cx="101574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1F497D"/>
                </a:solidFill>
              </a:rPr>
              <a:t>21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99121" y="3459400"/>
            <a:ext cx="101574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1F497D"/>
                </a:solidFill>
              </a:rPr>
              <a:t>2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2032" y="1645790"/>
            <a:ext cx="101574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1F497D"/>
                </a:solidFill>
              </a:rPr>
              <a:t>0.1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66078" y="-18674"/>
            <a:ext cx="7771700" cy="80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Sunny Meadows Data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66078" y="3244693"/>
            <a:ext cx="3947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 can represent the size of each organic carbon pool with numbers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5979541" y="5093093"/>
            <a:ext cx="1118997" cy="110263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5793041" y="6134472"/>
            <a:ext cx="1491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Soil </a:t>
            </a:r>
          </a:p>
          <a:p>
            <a:pPr algn="ctr"/>
            <a:r>
              <a:rPr lang="en-US" sz="1600" dirty="0"/>
              <a:t>o</a:t>
            </a:r>
            <a:r>
              <a:rPr lang="en-US" sz="1600" dirty="0" smtClean="0"/>
              <a:t>rganic carbon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110334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2586909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Biomass</a:t>
            </a:r>
            <a:endParaRPr lang="en-US" sz="36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827129" y="688107"/>
            <a:ext cx="3019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Organic Carbon Pools</a:t>
            </a:r>
            <a:endParaRPr lang="en-US" sz="36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5730874" y="1417638"/>
            <a:ext cx="3108325" cy="5157410"/>
            <a:chOff x="5029200" y="152400"/>
            <a:chExt cx="3810000" cy="6415445"/>
          </a:xfrm>
        </p:grpSpPr>
        <p:sp>
          <p:nvSpPr>
            <p:cNvPr id="27" name="TextBox 26"/>
            <p:cNvSpPr txBox="1"/>
            <p:nvPr/>
          </p:nvSpPr>
          <p:spPr>
            <a:xfrm>
              <a:off x="5029200" y="2514600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Atmosphere CO</a:t>
              </a:r>
              <a:r>
                <a:rPr lang="en-US" sz="1600" baseline="-25000" dirty="0" smtClean="0"/>
                <a:t>2</a:t>
              </a:r>
              <a:endParaRPr lang="en-US" sz="1600" baseline="-250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181600" y="152400"/>
              <a:ext cx="3657600" cy="6415445"/>
              <a:chOff x="5181600" y="152400"/>
              <a:chExt cx="3657600" cy="641544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7315200" y="4687669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315200" y="2438400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315200" y="152400"/>
                <a:ext cx="1371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181600" y="838200"/>
                <a:ext cx="1676400" cy="16764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162800" y="1447800"/>
                <a:ext cx="160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Carnivores organic carbon</a:t>
                </a:r>
                <a:endParaRPr lang="en-US" sz="1600" baseline="-250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239000" y="3733800"/>
                <a:ext cx="160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Herbivores organic carbon</a:t>
                </a:r>
                <a:endParaRPr lang="en-US" sz="1600" baseline="-250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162800" y="5983069"/>
                <a:ext cx="160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Producers organic carbon</a:t>
                </a:r>
                <a:endParaRPr lang="en-US" sz="1600" baseline="-25000" dirty="0"/>
              </a:p>
            </p:txBody>
          </p:sp>
        </p:grpSp>
      </p:grpSp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val="3787485373"/>
              </p:ext>
            </p:extLst>
          </p:nvPr>
        </p:nvGraphicFramePr>
        <p:xfrm>
          <a:off x="254000" y="1968956"/>
          <a:ext cx="51435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622032" y="5274581"/>
            <a:ext cx="101574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1F497D"/>
                </a:solidFill>
              </a:rPr>
              <a:t>21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99121" y="3459400"/>
            <a:ext cx="101574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F497D"/>
                </a:solidFill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22032" y="1645790"/>
            <a:ext cx="101574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1F497D"/>
                </a:solidFill>
              </a:rPr>
              <a:t>0.1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66078" y="-18674"/>
            <a:ext cx="7771700" cy="80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Mr. </a:t>
            </a:r>
            <a:r>
              <a:rPr lang="en-US" dirty="0" err="1" smtClean="0"/>
              <a:t>Chopp’s</a:t>
            </a:r>
            <a:r>
              <a:rPr lang="en-US" dirty="0" smtClean="0"/>
              <a:t> class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979541" y="5093093"/>
            <a:ext cx="1118997" cy="110263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TextBox 19"/>
          <p:cNvSpPr txBox="1"/>
          <p:nvPr/>
        </p:nvSpPr>
        <p:spPr>
          <a:xfrm>
            <a:off x="5793041" y="6134472"/>
            <a:ext cx="1491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Soil </a:t>
            </a:r>
          </a:p>
          <a:p>
            <a:pPr algn="ctr"/>
            <a:r>
              <a:rPr lang="en-US" sz="1600" dirty="0"/>
              <a:t>o</a:t>
            </a:r>
            <a:r>
              <a:rPr lang="en-US" sz="1600" dirty="0" smtClean="0"/>
              <a:t>rganic carbon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138356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look at organic carbon pools in real ecosystems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868" y="1465533"/>
            <a:ext cx="3020102" cy="2265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68" y="1465533"/>
            <a:ext cx="3037262" cy="2277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60" y="4178223"/>
            <a:ext cx="3095270" cy="2321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7868" y="4205833"/>
            <a:ext cx="2981015" cy="22357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268" y="3607285"/>
            <a:ext cx="307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Prairie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263116" y="3607285"/>
            <a:ext cx="307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Desert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4628" y="6354790"/>
            <a:ext cx="307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Cornfield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23476" y="6354790"/>
            <a:ext cx="307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894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ecosystem do you think has the most organic carbon?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2514600"/>
            <a:ext cx="44704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14600"/>
            <a:ext cx="4495800" cy="3371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345" y="6069027"/>
            <a:ext cx="293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Prairie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06842" y="6069027"/>
            <a:ext cx="293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Desert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797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Notice the pattern of organic carbon pool sizes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4495800" cy="337185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730874" y="1417638"/>
            <a:ext cx="3108325" cy="5301610"/>
            <a:chOff x="5730874" y="1417638"/>
            <a:chExt cx="3108325" cy="5301610"/>
          </a:xfrm>
        </p:grpSpPr>
        <p:grpSp>
          <p:nvGrpSpPr>
            <p:cNvPr id="5" name="Group 4"/>
            <p:cNvGrpSpPr/>
            <p:nvPr/>
          </p:nvGrpSpPr>
          <p:grpSpPr>
            <a:xfrm>
              <a:off x="5730874" y="1417638"/>
              <a:ext cx="3108325" cy="5301610"/>
              <a:chOff x="5029200" y="152400"/>
              <a:chExt cx="3810000" cy="659482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029200" y="2514600"/>
                <a:ext cx="2057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Atmosphere CO</a:t>
                </a:r>
                <a:r>
                  <a:rPr lang="en-US" sz="1600" baseline="-25000" dirty="0" smtClean="0"/>
                  <a:t>2</a:t>
                </a:r>
                <a:endParaRPr lang="en-US" sz="1600" baseline="-25000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5105400" y="152400"/>
                <a:ext cx="3733800" cy="6594820"/>
                <a:chOff x="5105400" y="152400"/>
                <a:chExt cx="3733800" cy="6594820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7315200" y="4687669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7315200" y="2438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7315200" y="152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5334000" y="4724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5181600" y="838200"/>
                  <a:ext cx="1676400" cy="16764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162800" y="1447800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Carnivores organic carbon</a:t>
                  </a:r>
                  <a:endParaRPr lang="en-US" sz="1600" baseline="-250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239000" y="3733800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Herbivores organic carbon</a:t>
                  </a:r>
                  <a:endParaRPr lang="en-US" sz="1600" baseline="-250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162800" y="5983069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Producers organic carbon</a:t>
                  </a:r>
                  <a:endParaRPr lang="en-US" sz="1600" baseline="-250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105400" y="6019801"/>
                  <a:ext cx="1828800" cy="7274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Soil </a:t>
                  </a:r>
                </a:p>
                <a:p>
                  <a:pPr algn="ctr"/>
                  <a:r>
                    <a:rPr lang="en-US" sz="1600" dirty="0"/>
                    <a:t>o</a:t>
                  </a:r>
                  <a:r>
                    <a:rPr lang="en-US" sz="1600" dirty="0" smtClean="0"/>
                    <a:t>rganic carbon</a:t>
                  </a:r>
                  <a:endParaRPr lang="en-US" sz="1600" baseline="-25000" dirty="0"/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>
              <a:off x="7729267" y="5203537"/>
              <a:ext cx="87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30</a:t>
              </a:r>
              <a:endParaRPr lang="en-US" sz="4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55208" y="5244804"/>
              <a:ext cx="124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190</a:t>
              </a:r>
              <a:endParaRPr lang="en-US" sz="4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97661" y="3344234"/>
              <a:ext cx="87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47395" y="1615013"/>
              <a:ext cx="11630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0.1</a:t>
              </a:r>
              <a:endParaRPr lang="en-US" sz="4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28345" y="6069027"/>
            <a:ext cx="293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Prairie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842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2514600"/>
            <a:ext cx="4470400" cy="3352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33217" y="1424919"/>
            <a:ext cx="3108325" cy="5186938"/>
            <a:chOff x="5730874" y="1417638"/>
            <a:chExt cx="3108325" cy="5186938"/>
          </a:xfrm>
        </p:grpSpPr>
        <p:grpSp>
          <p:nvGrpSpPr>
            <p:cNvPr id="6" name="Group 5"/>
            <p:cNvGrpSpPr/>
            <p:nvPr/>
          </p:nvGrpSpPr>
          <p:grpSpPr>
            <a:xfrm>
              <a:off x="5730874" y="1417638"/>
              <a:ext cx="3108325" cy="5186938"/>
              <a:chOff x="5029200" y="152400"/>
              <a:chExt cx="3810000" cy="6452176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029200" y="2514600"/>
                <a:ext cx="2057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Atmosphere CO</a:t>
                </a:r>
                <a:r>
                  <a:rPr lang="en-US" sz="1600" baseline="-25000" dirty="0" smtClean="0"/>
                  <a:t>2</a:t>
                </a:r>
                <a:endParaRPr lang="en-US" sz="1600" baseline="-25000" dirty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105400" y="152400"/>
                <a:ext cx="3733800" cy="6452176"/>
                <a:chOff x="5105400" y="152400"/>
                <a:chExt cx="3733800" cy="6452176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7315200" y="4687669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7315200" y="2438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7315200" y="152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5334000" y="4724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5181600" y="838200"/>
                  <a:ext cx="1676400" cy="16764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162800" y="1447800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Carnivores organic carbon</a:t>
                  </a:r>
                  <a:endParaRPr lang="en-US" sz="1600" baseline="-250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239000" y="3733800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Herbivores organic carbon</a:t>
                  </a:r>
                  <a:endParaRPr lang="en-US" sz="1600" baseline="-2500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162800" y="5983069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Producers organic carbon</a:t>
                  </a:r>
                  <a:endParaRPr lang="en-US" sz="1600" baseline="-250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105400" y="6019800"/>
                  <a:ext cx="1828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Soil </a:t>
                  </a:r>
                </a:p>
                <a:p>
                  <a:pPr algn="ctr"/>
                  <a:r>
                    <a:rPr lang="en-US" sz="1600" dirty="0" smtClean="0"/>
                    <a:t>Organic Carbon</a:t>
                  </a:r>
                  <a:endParaRPr lang="en-US" sz="1600" baseline="-25000" dirty="0"/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7729267" y="5203537"/>
              <a:ext cx="87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3</a:t>
              </a:r>
              <a:endParaRPr lang="en-US" sz="4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41005" y="5244804"/>
              <a:ext cx="87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56</a:t>
              </a:r>
              <a:endParaRPr lang="en-US" sz="4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7661" y="3344234"/>
              <a:ext cx="87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0.4</a:t>
              </a:r>
              <a:endParaRPr lang="en-US" sz="4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47395" y="1615013"/>
              <a:ext cx="11630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0.02</a:t>
              </a:r>
              <a:endParaRPr lang="en-US" sz="4000" dirty="0"/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572784" y="2429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Notice the pattern of organic carbon pool sizes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06842" y="6069027"/>
            <a:ext cx="293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Desert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643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33217" y="1424919"/>
            <a:ext cx="3108325" cy="5186938"/>
            <a:chOff x="5730874" y="1417638"/>
            <a:chExt cx="3108325" cy="5186938"/>
          </a:xfrm>
        </p:grpSpPr>
        <p:grpSp>
          <p:nvGrpSpPr>
            <p:cNvPr id="6" name="Group 5"/>
            <p:cNvGrpSpPr/>
            <p:nvPr/>
          </p:nvGrpSpPr>
          <p:grpSpPr>
            <a:xfrm>
              <a:off x="5730874" y="1417638"/>
              <a:ext cx="3108325" cy="5186938"/>
              <a:chOff x="5029200" y="152400"/>
              <a:chExt cx="3810000" cy="6452176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029200" y="2514600"/>
                <a:ext cx="2057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Atmosphere CO</a:t>
                </a:r>
                <a:r>
                  <a:rPr lang="en-US" sz="1600" baseline="-25000" dirty="0" smtClean="0"/>
                  <a:t>2</a:t>
                </a:r>
                <a:endParaRPr lang="en-US" sz="1600" baseline="-25000" dirty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105400" y="152400"/>
                <a:ext cx="3733800" cy="6452176"/>
                <a:chOff x="5105400" y="152400"/>
                <a:chExt cx="3733800" cy="6452176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7315200" y="4687669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7315200" y="2438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7315200" y="152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5334000" y="4724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5181600" y="838200"/>
                  <a:ext cx="1676400" cy="16764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162800" y="1447800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Carnivores organic carbon</a:t>
                  </a:r>
                  <a:endParaRPr lang="en-US" sz="1600" baseline="-250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239000" y="3733800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Herbivores organic carbon</a:t>
                  </a:r>
                  <a:endParaRPr lang="en-US" sz="1600" baseline="-2500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162800" y="5983069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Producers organic carbon</a:t>
                  </a:r>
                  <a:endParaRPr lang="en-US" sz="1600" baseline="-250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105400" y="6019800"/>
                  <a:ext cx="1828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Soil </a:t>
                  </a:r>
                </a:p>
                <a:p>
                  <a:pPr algn="ctr"/>
                  <a:r>
                    <a:rPr lang="en-US" sz="1600" dirty="0" smtClean="0"/>
                    <a:t>Organic Carbon</a:t>
                  </a:r>
                  <a:endParaRPr lang="en-US" sz="1600" baseline="-25000" dirty="0"/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7729267" y="5203537"/>
              <a:ext cx="87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3</a:t>
              </a:r>
              <a:endParaRPr lang="en-US" sz="4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41005" y="5244804"/>
              <a:ext cx="87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56</a:t>
              </a:r>
              <a:endParaRPr lang="en-US" sz="4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97661" y="3344234"/>
              <a:ext cx="87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0.4</a:t>
              </a:r>
              <a:endParaRPr lang="en-US" sz="4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47395" y="1615013"/>
              <a:ext cx="11630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0.02</a:t>
              </a:r>
              <a:endParaRPr lang="en-US" sz="40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34853" y="522870"/>
            <a:ext cx="293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Desert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729267" y="5203537"/>
            <a:ext cx="874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30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5855208" y="5244804"/>
            <a:ext cx="124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190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7697661" y="3344234"/>
            <a:ext cx="874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47395" y="1615013"/>
            <a:ext cx="116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0.1</a:t>
            </a:r>
            <a:endParaRPr lang="en-US" sz="4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730874" y="1417638"/>
            <a:ext cx="3108325" cy="5186938"/>
            <a:chOff x="5730874" y="1417638"/>
            <a:chExt cx="3108325" cy="5186938"/>
          </a:xfrm>
        </p:grpSpPr>
        <p:grpSp>
          <p:nvGrpSpPr>
            <p:cNvPr id="29" name="Group 28"/>
            <p:cNvGrpSpPr/>
            <p:nvPr/>
          </p:nvGrpSpPr>
          <p:grpSpPr>
            <a:xfrm>
              <a:off x="5730874" y="1417638"/>
              <a:ext cx="3108325" cy="5186938"/>
              <a:chOff x="5029200" y="152400"/>
              <a:chExt cx="3810000" cy="645217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029200" y="2514600"/>
                <a:ext cx="2057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Atmosphere CO</a:t>
                </a:r>
                <a:r>
                  <a:rPr lang="en-US" sz="1600" baseline="-25000" dirty="0" smtClean="0"/>
                  <a:t>2</a:t>
                </a:r>
                <a:endParaRPr lang="en-US" sz="1600" baseline="-25000" dirty="0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5105400" y="152400"/>
                <a:ext cx="3733800" cy="6452176"/>
                <a:chOff x="5105400" y="152400"/>
                <a:chExt cx="3733800" cy="6452176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315200" y="4687669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7315200" y="2438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7315200" y="152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5334000" y="4724400"/>
                  <a:ext cx="13716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5181600" y="838200"/>
                  <a:ext cx="1676400" cy="16764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7162800" y="1447800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Carnivores organic carbon</a:t>
                  </a:r>
                  <a:endParaRPr lang="en-US" sz="1600" baseline="-25000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7239000" y="3733800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Herbivores organic carbon</a:t>
                  </a:r>
                  <a:endParaRPr lang="en-US" sz="1600" baseline="-25000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7162800" y="5983069"/>
                  <a:ext cx="16002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Producers organic carbon</a:t>
                  </a:r>
                  <a:endParaRPr lang="en-US" sz="1600" baseline="-25000" dirty="0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105400" y="6019800"/>
                  <a:ext cx="182880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Soil </a:t>
                  </a:r>
                </a:p>
                <a:p>
                  <a:pPr algn="ctr"/>
                  <a:r>
                    <a:rPr lang="en-US" sz="1600" dirty="0" smtClean="0"/>
                    <a:t>Organic Carbon</a:t>
                  </a:r>
                  <a:endParaRPr lang="en-US" sz="1600" baseline="-25000" dirty="0"/>
                </a:p>
              </p:txBody>
            </p:sp>
          </p:grpSp>
        </p:grpSp>
        <p:sp>
          <p:nvSpPr>
            <p:cNvPr id="30" name="TextBox 29"/>
            <p:cNvSpPr txBox="1"/>
            <p:nvPr/>
          </p:nvSpPr>
          <p:spPr>
            <a:xfrm>
              <a:off x="7729267" y="5203537"/>
              <a:ext cx="87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30</a:t>
              </a:r>
              <a:endParaRPr lang="en-US" sz="4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55208" y="5244804"/>
              <a:ext cx="124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190</a:t>
              </a:r>
              <a:endParaRPr lang="en-US" sz="4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97661" y="3344234"/>
              <a:ext cx="874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547395" y="1615013"/>
              <a:ext cx="11630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0.1</a:t>
              </a:r>
              <a:endParaRPr lang="en-US" sz="4000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415899" y="522870"/>
            <a:ext cx="293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Prairie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906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1567</Words>
  <Application>Microsoft Macintosh PowerPoint</Application>
  <PresentationFormat>On-screen Show (4:3)</PresentationFormat>
  <Paragraphs>345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Lesson 2 Activity 2</vt:lpstr>
      <vt:lpstr>How does Sunny Meadows compare to real ecosystems?</vt:lpstr>
      <vt:lpstr>PowerPoint Presentation</vt:lpstr>
      <vt:lpstr>Biomass</vt:lpstr>
      <vt:lpstr>Let’s look at organic carbon pools in real ecosystems</vt:lpstr>
      <vt:lpstr>Which ecosystem do you think has the most organic carbon?</vt:lpstr>
      <vt:lpstr>Notice the pattern of organic carbon pool sizes </vt:lpstr>
      <vt:lpstr>PowerPoint Presentation</vt:lpstr>
      <vt:lpstr>PowerPoint Presentation</vt:lpstr>
      <vt:lpstr>Which ecosystem do you think has the most organic carbon?</vt:lpstr>
      <vt:lpstr>PowerPoint Presentation</vt:lpstr>
      <vt:lpstr>Notice the pattern of organic carbon pool sizes </vt:lpstr>
      <vt:lpstr>PowerPoint Presentation</vt:lpstr>
      <vt:lpstr>PowerPoint Presentation</vt:lpstr>
      <vt:lpstr>What pattern did you notice in all of the ecosystems?</vt:lpstr>
      <vt:lpstr>An unanswered question:</vt:lpstr>
    </vt:vector>
  </TitlesOfParts>
  <Company>Michigan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 Activity 2</dc:title>
  <dc:creator>Jenny Dauer</dc:creator>
  <cp:lastModifiedBy>Jenny Dauer</cp:lastModifiedBy>
  <cp:revision>7</cp:revision>
  <dcterms:created xsi:type="dcterms:W3CDTF">2012-11-18T21:00:05Z</dcterms:created>
  <dcterms:modified xsi:type="dcterms:W3CDTF">2012-11-19T00:19:35Z</dcterms:modified>
</cp:coreProperties>
</file>